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986" r:id="rId3"/>
    <p:sldId id="991" r:id="rId4"/>
    <p:sldId id="992" r:id="rId5"/>
    <p:sldId id="993" r:id="rId6"/>
    <p:sldId id="994" r:id="rId7"/>
    <p:sldId id="1013" r:id="rId8"/>
    <p:sldId id="1014" r:id="rId9"/>
    <p:sldId id="1015" r:id="rId10"/>
    <p:sldId id="996" r:id="rId11"/>
    <p:sldId id="998" r:id="rId12"/>
    <p:sldId id="999" r:id="rId13"/>
    <p:sldId id="1000" r:id="rId14"/>
    <p:sldId id="1001" r:id="rId15"/>
    <p:sldId id="1023" r:id="rId16"/>
    <p:sldId id="1016" r:id="rId17"/>
    <p:sldId id="1017" r:id="rId18"/>
    <p:sldId id="1018" r:id="rId19"/>
    <p:sldId id="1019" r:id="rId20"/>
    <p:sldId id="1020" r:id="rId21"/>
    <p:sldId id="1021" r:id="rId22"/>
    <p:sldId id="1022" r:id="rId23"/>
    <p:sldId id="1002" r:id="rId24"/>
    <p:sldId id="1003" r:id="rId25"/>
    <p:sldId id="1004" r:id="rId26"/>
    <p:sldId id="1006" r:id="rId27"/>
    <p:sldId id="1008"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44595"/>
            <a:ext cx="12192000" cy="110042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000" dirty="0">
                <a:solidFill>
                  <a:srgbClr val="70AD47">
                    <a:lumMod val="75000"/>
                  </a:srgbClr>
                </a:solidFill>
                <a:ea typeface="楷体" panose="02010609060101010101" pitchFamily="49" charset="-122"/>
                <a:cs typeface="Times New Roman" panose="02020603050405020304" pitchFamily="18" charset="0"/>
              </a:rPr>
              <a:t>外校面测题、重点中学招生题  </a:t>
            </a:r>
            <a:r>
              <a:rPr lang="en-US" altLang="zh-CN" sz="5000" dirty="0">
                <a:solidFill>
                  <a:srgbClr val="70AD47">
                    <a:lumMod val="75000"/>
                  </a:srgbClr>
                </a:solidFill>
                <a:ea typeface="楷体" panose="02010609060101010101" pitchFamily="49" charset="-122"/>
                <a:cs typeface="Times New Roman" panose="02020603050405020304" pitchFamily="18" charset="0"/>
              </a:rPr>
              <a:t>Top schools</a:t>
            </a:r>
            <a:endParaRPr lang="zh-CN" altLang="en-US" sz="5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17690"/>
            <a:ext cx="11485848" cy="2585323"/>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shape can you often see in the supporting structures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支架</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 or a bridge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桥</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w02a.jpg" descr="id:2147498332;FounderCES"/>
          <p:cNvPicPr/>
          <p:nvPr/>
        </p:nvPicPr>
        <p:blipFill>
          <a:blip r:embed="rId2"/>
          <a:stretch>
            <a:fillRect/>
          </a:stretch>
        </p:blipFill>
        <p:spPr>
          <a:xfrm>
            <a:off x="2710830" y="2210556"/>
            <a:ext cx="1846043" cy="1231776"/>
          </a:xfrm>
          <a:prstGeom prst="rect">
            <a:avLst/>
          </a:prstGeom>
        </p:spPr>
      </p:pic>
      <p:pic>
        <p:nvPicPr>
          <p:cNvPr id="4" name="qw02b.jpg" descr="id:2147498339;FounderCES"/>
          <p:cNvPicPr/>
          <p:nvPr/>
        </p:nvPicPr>
        <p:blipFill>
          <a:blip r:embed="rId3"/>
          <a:stretch>
            <a:fillRect/>
          </a:stretch>
        </p:blipFill>
        <p:spPr>
          <a:xfrm>
            <a:off x="5303118" y="2210556"/>
            <a:ext cx="2394810" cy="1146365"/>
          </a:xfrm>
          <a:prstGeom prst="rect">
            <a:avLst/>
          </a:prstGeom>
        </p:spPr>
      </p:pic>
      <p:pic>
        <p:nvPicPr>
          <p:cNvPr id="5" name="qw02c.jpg" descr="id:2147498346;FounderCES"/>
          <p:cNvPicPr/>
          <p:nvPr/>
        </p:nvPicPr>
        <p:blipFill>
          <a:blip r:embed="rId4"/>
          <a:stretch>
            <a:fillRect/>
          </a:stretch>
        </p:blipFill>
        <p:spPr>
          <a:xfrm>
            <a:off x="8618767" y="2206964"/>
            <a:ext cx="1153548" cy="1153548"/>
          </a:xfrm>
          <a:prstGeom prst="rect">
            <a:avLst/>
          </a:prstGeom>
        </p:spPr>
      </p:pic>
      <p:pic>
        <p:nvPicPr>
          <p:cNvPr id="6" name="qw02d.jpg" descr="id:2147498353;FounderCES"/>
          <p:cNvPicPr/>
          <p:nvPr/>
        </p:nvPicPr>
        <p:blipFill>
          <a:blip r:embed="rId5"/>
          <a:stretch>
            <a:fillRect/>
          </a:stretch>
        </p:blipFill>
        <p:spPr>
          <a:xfrm>
            <a:off x="10487694" y="2084446"/>
            <a:ext cx="1483995" cy="1483995"/>
          </a:xfrm>
          <a:prstGeom prst="rect">
            <a:avLst/>
          </a:prstGeom>
        </p:spPr>
      </p:pic>
      <p:sp>
        <p:nvSpPr>
          <p:cNvPr id="7" name="矩形 6"/>
          <p:cNvSpPr/>
          <p:nvPr/>
        </p:nvSpPr>
        <p:spPr>
          <a:xfrm>
            <a:off x="910630" y="716908"/>
            <a:ext cx="423514" cy="523220"/>
          </a:xfrm>
          <a:prstGeom prst="rect">
            <a:avLst/>
          </a:prstGeom>
        </p:spPr>
        <p:txBody>
          <a:bodyPr wrap="none">
            <a:spAutoFit/>
          </a:bodyPr>
          <a:lstStyle/>
          <a:p>
            <a:r>
              <a:rPr lang="en-US" altLang="zh-CN" dirty="0"/>
              <a:t>B</a:t>
            </a:r>
            <a:endParaRPr lang="zh-CN" altLang="en-US" dirty="0"/>
          </a:p>
        </p:txBody>
      </p:sp>
      <p:sp>
        <p:nvSpPr>
          <p:cNvPr id="8" name="内容占位符 1"/>
          <p:cNvSpPr txBox="1">
            <a:spLocks/>
          </p:cNvSpPr>
          <p:nvPr/>
        </p:nvSpPr>
        <p:spPr bwMode="auto">
          <a:xfrm>
            <a:off x="360854" y="3393314"/>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1793875" algn="l"/>
                <a:tab pos="3149600" algn="l"/>
                <a:tab pos="63912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the pictures. How many pictures can you draw at one </a:t>
            </a:r>
          </a:p>
          <a:p>
            <a:pPr eaLnBrk="1" hangingPunct="0">
              <a:spcAft>
                <a:spcPts val="0"/>
              </a:spcAft>
              <a:tabLst>
                <a:tab pos="630238" algn="l"/>
                <a:tab pos="1793875" algn="l"/>
                <a:tab pos="314960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stroke</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只用一笔</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46752" y="599541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0356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2.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4.</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6"/>
          <a:stretch>
            <a:fillRect/>
          </a:stretch>
        </p:blipFill>
        <p:spPr>
          <a:xfrm>
            <a:off x="1951423" y="4708042"/>
            <a:ext cx="9328359" cy="1489888"/>
          </a:xfrm>
          <a:prstGeom prst="rect">
            <a:avLst/>
          </a:prstGeom>
        </p:spPr>
      </p:pic>
      <p:sp>
        <p:nvSpPr>
          <p:cNvPr id="11" name="矩形 10"/>
          <p:cNvSpPr/>
          <p:nvPr/>
        </p:nvSpPr>
        <p:spPr>
          <a:xfrm>
            <a:off x="927790" y="3505382"/>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119112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算一算。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next number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next number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give the value of each other.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请根据下列等式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算出各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字母</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743278" y="1502036"/>
            <a:ext cx="543739" cy="523220"/>
          </a:xfrm>
          <a:prstGeom prst="rect">
            <a:avLst/>
          </a:prstGeom>
        </p:spPr>
        <p:txBody>
          <a:bodyPr wrap="none">
            <a:spAutoFit/>
          </a:bodyPr>
          <a:lstStyle/>
          <a:p>
            <a:r>
              <a:rPr lang="en-US" altLang="zh-CN" dirty="0"/>
              <a:t>17</a:t>
            </a:r>
            <a:endParaRPr lang="zh-CN" altLang="en-US" dirty="0"/>
          </a:p>
        </p:txBody>
      </p:sp>
      <p:sp>
        <p:nvSpPr>
          <p:cNvPr id="4" name="矩形 3"/>
          <p:cNvSpPr/>
          <p:nvPr/>
        </p:nvSpPr>
        <p:spPr>
          <a:xfrm>
            <a:off x="7878154" y="2141482"/>
            <a:ext cx="543739" cy="523220"/>
          </a:xfrm>
          <a:prstGeom prst="rect">
            <a:avLst/>
          </a:prstGeom>
        </p:spPr>
        <p:txBody>
          <a:bodyPr wrap="none">
            <a:spAutoFit/>
          </a:bodyPr>
          <a:lstStyle/>
          <a:p>
            <a:r>
              <a:rPr lang="en-US" altLang="zh-CN" dirty="0"/>
              <a:t>26</a:t>
            </a:r>
            <a:endParaRPr lang="zh-CN" altLang="en-US" dirty="0"/>
          </a:p>
        </p:txBody>
      </p:sp>
      <p:sp>
        <p:nvSpPr>
          <p:cNvPr id="5" name="矩形 4"/>
          <p:cNvSpPr/>
          <p:nvPr/>
        </p:nvSpPr>
        <p:spPr>
          <a:xfrm>
            <a:off x="1126654" y="4716518"/>
            <a:ext cx="723275" cy="523220"/>
          </a:xfrm>
          <a:prstGeom prst="rect">
            <a:avLst/>
          </a:prstGeom>
        </p:spPr>
        <p:txBody>
          <a:bodyPr wrap="none">
            <a:spAutoFit/>
          </a:bodyPr>
          <a:lstStyle/>
          <a:p>
            <a:r>
              <a:rPr lang="en-US" altLang="zh-CN" dirty="0"/>
              <a:t>100</a:t>
            </a:r>
            <a:endParaRPr lang="zh-CN" altLang="en-US" dirty="0"/>
          </a:p>
        </p:txBody>
      </p:sp>
      <p:sp>
        <p:nvSpPr>
          <p:cNvPr id="6" name="文本框 5"/>
          <p:cNvSpPr txBox="1"/>
          <p:nvPr/>
        </p:nvSpPr>
        <p:spPr>
          <a:xfrm>
            <a:off x="3341650" y="4725144"/>
            <a:ext cx="543740" cy="523220"/>
          </a:xfrm>
          <a:prstGeom prst="rect">
            <a:avLst/>
          </a:prstGeom>
          <a:noFill/>
        </p:spPr>
        <p:txBody>
          <a:bodyPr wrap="none" rtlCol="0">
            <a:spAutoFit/>
          </a:bodyPr>
          <a:lstStyle/>
          <a:p>
            <a:pPr algn="ctr"/>
            <a:r>
              <a:rPr lang="en-US" altLang="zh-CN" dirty="0"/>
              <a:t>95</a:t>
            </a:r>
            <a:endParaRPr lang="zh-CN" altLang="en-US" sz="2800" b="1" kern="100" dirty="0">
              <a:solidFill>
                <a:srgbClr val="FF0000"/>
              </a:solidFill>
              <a:cs typeface="Times New Roman" panose="02020603050405020304" pitchFamily="18" charset="0"/>
            </a:endParaRPr>
          </a:p>
        </p:txBody>
      </p:sp>
      <p:sp>
        <p:nvSpPr>
          <p:cNvPr id="7" name="矩形 6"/>
          <p:cNvSpPr/>
          <p:nvPr/>
        </p:nvSpPr>
        <p:spPr>
          <a:xfrm>
            <a:off x="5593507" y="4733770"/>
            <a:ext cx="543739" cy="523220"/>
          </a:xfrm>
          <a:prstGeom prst="rect">
            <a:avLst/>
          </a:prstGeom>
        </p:spPr>
        <p:txBody>
          <a:bodyPr wrap="none">
            <a:spAutoFit/>
          </a:bodyPr>
          <a:lstStyle/>
          <a:p>
            <a:r>
              <a:rPr lang="en-US" altLang="zh-CN" dirty="0"/>
              <a:t>93</a:t>
            </a:r>
            <a:endParaRPr lang="zh-CN" altLang="en-US" dirty="0"/>
          </a:p>
        </p:txBody>
      </p:sp>
    </p:spTree>
    <p:extLst>
      <p:ext uri="{BB962C8B-B14F-4D97-AF65-F5344CB8AC3E}">
        <p14:creationId xmlns:p14="http://schemas.microsoft.com/office/powerpoint/2010/main" val="3330998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saw some ducks yesterday. They were walking in a line to the river. One baby duck was walking between two baby ducks, one baby duck was walking behind two baby ducks, and the first duck was walking in front of the three baby ducks. How many ducks did I see yesterday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838622" y="836712"/>
            <a:ext cx="2964180" cy="540385"/>
          </a:xfrm>
          <a:prstGeom prst="rect">
            <a:avLst/>
          </a:prstGeom>
        </p:spPr>
      </p:pic>
      <p:sp>
        <p:nvSpPr>
          <p:cNvPr id="4" name="矩形 3"/>
          <p:cNvSpPr/>
          <p:nvPr/>
        </p:nvSpPr>
        <p:spPr>
          <a:xfrm>
            <a:off x="389057" y="3420374"/>
            <a:ext cx="2385525" cy="523220"/>
          </a:xfrm>
          <a:prstGeom prst="rect">
            <a:avLst/>
          </a:prstGeom>
        </p:spPr>
        <p:txBody>
          <a:bodyPr wrap="none">
            <a:spAutoFit/>
          </a:bodyPr>
          <a:lstStyle/>
          <a:p>
            <a:r>
              <a:rPr lang="en-US" altLang="zh-CN" dirty="0"/>
              <a:t>4/Four ducks</a:t>
            </a:r>
            <a:r>
              <a:rPr lang="en-US" altLang="zh-CN" dirty="0">
                <a:latin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72929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an astronaut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宇航员</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 weight of 72 kg on the Earth</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will have a weight of 12 kg on the Moon. If another astronaut has a weight of 10.5 kg on the Moon, what will the astronaut’s weight be on the Earth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2717546"/>
            <a:ext cx="1194558" cy="523220"/>
          </a:xfrm>
          <a:prstGeom prst="rect">
            <a:avLst/>
          </a:prstGeom>
        </p:spPr>
        <p:txBody>
          <a:bodyPr wrap="none">
            <a:spAutoFit/>
          </a:bodyPr>
          <a:lstStyle/>
          <a:p>
            <a:r>
              <a:rPr lang="en-US" altLang="zh-CN" dirty="0"/>
              <a:t>63 kg</a:t>
            </a:r>
            <a:r>
              <a:rPr lang="en-US" altLang="zh-CN" dirty="0">
                <a:latin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97780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630555" algn="l"/>
                <a:tab pos="3150870" algn="l"/>
                <a:tab pos="639127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语文知识活用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man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 wonder in the Gobi</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戈壁</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desert, the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brightest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 on the ancient Silk Road, it is famous for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fabulous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artifacts, murals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壁画</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sculptures. What is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Sanxingdui Ruins.		B. Mayan Ruins.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Mogao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Grottoes.		D. Stonehenge.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5248045"/>
            <a:ext cx="11521280" cy="1303177"/>
          </a:xfrm>
          <a:prstGeom prst="rect">
            <a:avLst/>
          </a:prstGeom>
        </p:spPr>
        <p:txBody>
          <a:bodyPr wrap="square">
            <a:spAutoFit/>
          </a:bodyPr>
          <a:lstStyle/>
          <a:p>
            <a:pPr algn="just" eaLnBrk="1">
              <a:lnSpc>
                <a:spcPct val="150000"/>
              </a:lnSpc>
              <a:spcAft>
                <a:spcPts val="0"/>
              </a:spcAft>
            </a:pPr>
            <a:r>
              <a:rPr lang="zh-CN" altLang="zh-CN" dirty="0">
                <a:cs typeface="Times New Roman" panose="02020603050405020304" pitchFamily="18" charset="0"/>
              </a:rPr>
              <a:t>根据句中关键词</a:t>
            </a:r>
            <a:r>
              <a:rPr lang="en-US" altLang="zh-CN" dirty="0">
                <a:cs typeface="Times New Roman" panose="02020603050405020304" pitchFamily="18" charset="0"/>
              </a:rPr>
              <a:t>“</a:t>
            </a:r>
            <a:r>
              <a:rPr lang="zh-CN" altLang="zh-CN" dirty="0">
                <a:cs typeface="Times New Roman" panose="02020603050405020304" pitchFamily="18" charset="0"/>
              </a:rPr>
              <a:t>戈壁</a:t>
            </a:r>
            <a:r>
              <a:rPr lang="en-US" altLang="zh-CN" dirty="0">
                <a:cs typeface="Times New Roman" panose="02020603050405020304" pitchFamily="18" charset="0"/>
              </a:rPr>
              <a:t>”“</a:t>
            </a:r>
            <a:r>
              <a:rPr lang="zh-CN" altLang="zh-CN" dirty="0">
                <a:cs typeface="Times New Roman" panose="02020603050405020304" pitchFamily="18" charset="0"/>
              </a:rPr>
              <a:t>古代丝绸之路</a:t>
            </a:r>
            <a:r>
              <a:rPr lang="en-US" altLang="zh-CN" dirty="0">
                <a:cs typeface="Times New Roman" panose="02020603050405020304" pitchFamily="18" charset="0"/>
              </a:rPr>
              <a:t>”</a:t>
            </a:r>
            <a:r>
              <a:rPr lang="zh-CN" altLang="zh-CN" dirty="0">
                <a:cs typeface="Times New Roman" panose="02020603050405020304" pitchFamily="18" charset="0"/>
              </a:rPr>
              <a:t>和</a:t>
            </a:r>
            <a:r>
              <a:rPr lang="en-US" altLang="zh-CN" dirty="0">
                <a:cs typeface="Times New Roman" panose="02020603050405020304" pitchFamily="18" charset="0"/>
              </a:rPr>
              <a:t>“</a:t>
            </a:r>
            <a:r>
              <a:rPr lang="zh-CN" altLang="zh-CN" dirty="0">
                <a:cs typeface="Times New Roman" panose="02020603050405020304" pitchFamily="18" charset="0"/>
              </a:rPr>
              <a:t>壁画</a:t>
            </a:r>
            <a:r>
              <a:rPr lang="en-US" altLang="zh-CN" dirty="0">
                <a:cs typeface="Times New Roman" panose="02020603050405020304" pitchFamily="18" charset="0"/>
              </a:rPr>
              <a:t>”</a:t>
            </a:r>
            <a:r>
              <a:rPr lang="zh-CN" altLang="zh-CN" dirty="0">
                <a:cs typeface="Times New Roman" panose="02020603050405020304" pitchFamily="18" charset="0"/>
              </a:rPr>
              <a:t>可知，选择</a:t>
            </a:r>
            <a:r>
              <a:rPr lang="en-US" altLang="zh-CN" dirty="0">
                <a:cs typeface="Times New Roman" panose="02020603050405020304" pitchFamily="18" charset="0"/>
              </a:rPr>
              <a:t>“</a:t>
            </a:r>
            <a:r>
              <a:rPr lang="zh-CN" altLang="zh-CN" dirty="0">
                <a:cs typeface="Times New Roman" panose="02020603050405020304" pitchFamily="18" charset="0"/>
              </a:rPr>
              <a:t>敦煌莫高窟</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82638" y="211560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8101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60854" y="1143317"/>
            <a:ext cx="11485848" cy="3293795"/>
          </a:xfrm>
          <a:prstGeom prst="rect">
            <a:avLst/>
          </a:prstGeom>
        </p:spPr>
      </p:pic>
      <p:sp>
        <p:nvSpPr>
          <p:cNvPr id="5" name="内容占位符 4"/>
          <p:cNvSpPr>
            <a:spLocks noGrp="1"/>
          </p:cNvSpPr>
          <p:nvPr>
            <p:ph idx="1"/>
          </p:nvPr>
        </p:nvSpPr>
        <p:spPr>
          <a:xfrm>
            <a:off x="360854" y="1113125"/>
            <a:ext cx="11485848" cy="3323987"/>
          </a:xfrm>
        </p:spPr>
        <p:txBody>
          <a:bodyPr/>
          <a:lstStyle/>
          <a:p>
            <a:pPr algn="ctr" hangingPunct="0">
              <a:spcAft>
                <a:spcPts val="0"/>
              </a:spcAft>
            </a:pPr>
            <a:r>
              <a:rPr lang="zh-CN" altLang="zh-CN" b="1" dirty="0">
                <a:latin typeface="Times New Roman" panose="02020603050405020304" pitchFamily="18" charset="0"/>
                <a:ea typeface="黑体" panose="02010609060101010101" pitchFamily="49" charset="-122"/>
                <a:cs typeface="Times New Roman" panose="02020603050405020304" pitchFamily="18" charset="0"/>
              </a:rPr>
              <a:t>敦煌莫高窟壁画</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莫高窟壁画时间跨度从公元</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世纪到</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世纪</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长达近千年</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其中大量关于丝绸之路的壁画</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如《张骞出使西域图》</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见证了丝绸之路的开拓与发展。莫高窟壁画展示了丝绸之路沿线不同地区、民族的文化交流与融合</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如佛陀波利史迹画反映了佛教文化沿丝绸之路的传播</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97948" y="1152386"/>
            <a:ext cx="1951711" cy="586051"/>
          </a:xfrm>
          <a:prstGeom prst="rect">
            <a:avLst/>
          </a:prstGeom>
        </p:spPr>
      </p:pic>
    </p:spTree>
    <p:extLst>
      <p:ext uri="{BB962C8B-B14F-4D97-AF65-F5344CB8AC3E}">
        <p14:creationId xmlns:p14="http://schemas.microsoft.com/office/powerpoint/2010/main" val="41548508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poem</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Haoran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Yellow</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does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Haoran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leave and what is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destination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Wuhan-Yangzhou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Yangzhou-The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 Lake.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Yangzhou-Chongqing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Yangzhou-Wuhan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3933056"/>
            <a:ext cx="1136812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诗名为：《黄鹤楼送孟浩然之广陵》。黄鹤楼在武汉，过去的广陵是如今的扬州，故选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73962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poem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Farewell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Zifang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Jingci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Temple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Dawn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 is involved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lotus flower.		B. The rose.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sunflower.		D. The cherry blossom.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302236"/>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诗名为：《晓出净慈寺送林子芳》。诗中有名句</a:t>
            </a:r>
            <a:r>
              <a:rPr lang="en-US" altLang="zh-CN" dirty="0">
                <a:cs typeface="Times New Roman" panose="02020603050405020304" pitchFamily="18" charset="0"/>
              </a:rPr>
              <a:t>“</a:t>
            </a:r>
            <a:r>
              <a:rPr lang="zh-CN" altLang="zh-CN" dirty="0">
                <a:cs typeface="Times New Roman" panose="02020603050405020304" pitchFamily="18" charset="0"/>
              </a:rPr>
              <a:t>接天莲叶无穷碧，映日荷花别样红</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386"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82197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mountain</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this Li Bai’s poem about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香炉生紫烟，遥看瀑布挂前川。飞流直下三千尺，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疑似</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银河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落九天。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Huangshan Mountain.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Himalayas.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Lushan Mountain.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Mount Tai.</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861048"/>
            <a:ext cx="5854488" cy="738664"/>
          </a:xfrm>
          <a:prstGeom prst="rect">
            <a:avLst/>
          </a:prstGeom>
        </p:spPr>
        <p:txBody>
          <a:bodyPr wrap="none">
            <a:spAutoFit/>
          </a:bodyPr>
          <a:lstStyle/>
          <a:p>
            <a:pPr algn="just">
              <a:lnSpc>
                <a:spcPct val="150000"/>
              </a:lnSpc>
              <a:spcAft>
                <a:spcPts val="0"/>
              </a:spcAft>
            </a:pPr>
            <a:r>
              <a:rPr lang="zh-CN" altLang="zh-CN" dirty="0">
                <a:cs typeface="Times New Roman" panose="02020603050405020304" pitchFamily="18" charset="0"/>
              </a:rPr>
              <a:t>诗名为：《望庐山瀑布》，故选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386" y="85396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2048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not a famous saying</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名言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Confucius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有朋自远方来，不亦乐乎？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学而时习之，不亦说乎？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三人行，必有我师焉。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天将降大任于是人也，必先苦其心志，劳其筋骨，饿其</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，空乏其身，行拂乱其所为，所以动心忍性，曾益其</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36120" y="5740550"/>
            <a:ext cx="11375710"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题意：下面哪句话不是孔夫子的名言？</a:t>
            </a:r>
            <a:r>
              <a:rPr lang="en-US" altLang="zh-CN" dirty="0">
                <a:cs typeface="Times New Roman" panose="02020603050405020304" pitchFamily="18" charset="0"/>
              </a:rPr>
              <a:t>D</a:t>
            </a:r>
            <a:r>
              <a:rPr lang="zh-CN" altLang="zh-CN" dirty="0">
                <a:cs typeface="Times New Roman" panose="02020603050405020304" pitchFamily="18" charset="0"/>
              </a:rPr>
              <a:t>选项出自《孟子》，故选</a:t>
            </a:r>
            <a:r>
              <a:rPr lang="en-US" altLang="zh-CN" dirty="0">
                <a:cs typeface="Times New Roman" panose="02020603050405020304" pitchFamily="18" charset="0"/>
              </a:rPr>
              <a:t>D</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386" y="836712"/>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2528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读句子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is standing in Group One. There are fifteen students in front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and thirteen students behind him. How many students are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Group 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Twenty-eight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Twenty-seven.</a:t>
            </a: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Twenty-nine.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4590163"/>
            <a:ext cx="1144927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题意为</a:t>
            </a:r>
            <a:r>
              <a:rPr lang="en-US" altLang="zh-CN" dirty="0">
                <a:cs typeface="Times New Roman" panose="02020603050405020304" pitchFamily="18" charset="0"/>
              </a:rPr>
              <a:t>“</a:t>
            </a:r>
            <a:r>
              <a:rPr lang="zh-CN" altLang="zh-CN" dirty="0">
                <a:cs typeface="Times New Roman" panose="02020603050405020304" pitchFamily="18" charset="0"/>
              </a:rPr>
              <a:t>迈克站在第一组，在他前面有</a:t>
            </a:r>
            <a:r>
              <a:rPr lang="en-US" altLang="zh-CN" dirty="0">
                <a:cs typeface="Times New Roman" panose="02020603050405020304" pitchFamily="18" charset="0"/>
              </a:rPr>
              <a:t>15</a:t>
            </a:r>
            <a:r>
              <a:rPr lang="zh-CN" altLang="zh-CN" dirty="0">
                <a:cs typeface="Times New Roman" panose="02020603050405020304" pitchFamily="18" charset="0"/>
              </a:rPr>
              <a:t>个学生，在他后面有</a:t>
            </a:r>
            <a:r>
              <a:rPr lang="en-US" altLang="zh-CN" dirty="0">
                <a:cs typeface="Times New Roman" panose="02020603050405020304" pitchFamily="18" charset="0"/>
              </a:rPr>
              <a:t>13</a:t>
            </a:r>
            <a:r>
              <a:rPr lang="zh-CN" altLang="zh-CN" dirty="0">
                <a:cs typeface="Times New Roman" panose="02020603050405020304" pitchFamily="18" charset="0"/>
              </a:rPr>
              <a:t>个学生，那么第一组共有多少学生</a:t>
            </a:r>
            <a:r>
              <a:rPr lang="en-US" altLang="zh-CN" dirty="0">
                <a:cs typeface="Times New Roman" panose="02020603050405020304" pitchFamily="18" charset="0"/>
              </a:rPr>
              <a:t>”</a:t>
            </a:r>
            <a:r>
              <a:rPr lang="zh-CN" altLang="zh-CN" dirty="0">
                <a:cs typeface="Times New Roman" panose="02020603050405020304" pitchFamily="18" charset="0"/>
              </a:rPr>
              <a:t>。根据题目列式：</a:t>
            </a:r>
            <a:r>
              <a:rPr lang="en-US" altLang="zh-CN" dirty="0">
                <a:cs typeface="Times New Roman" panose="02020603050405020304" pitchFamily="18" charset="0"/>
              </a:rPr>
              <a:t>15</a:t>
            </a:r>
            <a:r>
              <a:rPr lang="zh-CN" altLang="zh-CN" dirty="0">
                <a:cs typeface="Times New Roman" panose="02020603050405020304" pitchFamily="18" charset="0"/>
              </a:rPr>
              <a:t>＋</a:t>
            </a:r>
            <a:r>
              <a:rPr lang="en-US" altLang="zh-CN" dirty="0">
                <a:cs typeface="Times New Roman" panose="02020603050405020304" pitchFamily="18" charset="0"/>
              </a:rPr>
              <a:t>13</a:t>
            </a:r>
            <a:r>
              <a:rPr lang="zh-CN" altLang="zh-CN" dirty="0">
                <a:cs typeface="Times New Roman" panose="02020603050405020304" pitchFamily="18" charset="0"/>
              </a:rPr>
              <a:t>＋</a:t>
            </a:r>
            <a:r>
              <a:rPr lang="en-US" altLang="zh-CN" dirty="0">
                <a:cs typeface="Times New Roman" panose="02020603050405020304" pitchFamily="18" charset="0"/>
              </a:rPr>
              <a:t>1</a:t>
            </a:r>
            <a:r>
              <a:rPr lang="zh-CN" altLang="zh-CN" dirty="0">
                <a:cs typeface="Times New Roman" panose="02020603050405020304" pitchFamily="18" charset="0"/>
              </a:rPr>
              <a:t>＝</a:t>
            </a:r>
            <a:r>
              <a:rPr lang="en-US" altLang="zh-CN" dirty="0">
                <a:cs typeface="Times New Roman" panose="02020603050405020304" pitchFamily="18" charset="0"/>
              </a:rPr>
              <a:t>29</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06952" y="14847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1435100" algn="l"/>
                <a:tab pos="314960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5100" algn="l"/>
                <a:tab pos="314960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cousin loves riding horses on our uncle’s farm. 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horse is called Karri. My cousin would like to have a horse of his own one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5100"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the best title for the little story above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5100"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Horses			B. My Cousin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5100"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Uncle’s Farm		D. My Cousin’s Love of Horses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74012" y="276367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8784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31853"/>
          </a:xfrm>
        </p:spPr>
        <p:txBody>
          <a:bodyPr/>
          <a:lstStyle/>
          <a:p>
            <a:pPr hangingPunct="0">
              <a:spcAft>
                <a:spcPts val="0"/>
              </a:spcAft>
              <a:tabLst>
                <a:tab pos="630238" algn="l"/>
                <a:tab pos="314960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Libraries are rooms or buildings where people keep books. You can borrow books or read them there. People in libraries should always be quiet because others are reading. You can learn a lot from a library.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sentences tells the main idea</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主旨</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short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238"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Reading is good for you.</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Libraries are places where people read or borrow books.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play in a library.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good to read in libraries.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278092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0188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9191"/>
          </a:xfrm>
        </p:spPr>
        <p:txBody>
          <a:bodyPr/>
          <a:lstStyle/>
          <a:p>
            <a:pPr algn="ctr" hangingPunct="0">
              <a:spcAft>
                <a:spcPts val="0"/>
              </a:spcAft>
              <a:tabLst>
                <a:tab pos="630238" algn="l"/>
                <a:tab pos="1793875" algn="l"/>
                <a:tab pos="3149600" algn="l"/>
                <a:tab pos="5289550" algn="l"/>
                <a:tab pos="639127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百科知识天地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28955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28955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Mickey Mouse was born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28955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China		B. America			C. Japan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528955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33rd Olympic Games in Paris, China got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28955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medals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28955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40		B. 52					C. 38</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214148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49882" y="339149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0570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know Stephen Hawking, and which book did he write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《思维导图》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《时间简史》</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芬奇密码》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winter, the day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night.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longer than	B. shorter than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long as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36508" y="84533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40049" y="278092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69593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a month with only thirty days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August.	B. September.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March.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a primary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三原色</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Yellow.	B. Brown.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Purple.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81946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12" y="276176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224668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what temperature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water freeze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结冰</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92296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922963"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dolls up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a girl of eighteen.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922963"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像洋娃娃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打扮得花枝招展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美丽</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82808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12" y="211560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5" name="内容占位符 1"/>
          <p:cNvSpPr txBox="1">
            <a:spLocks/>
          </p:cNvSpPr>
          <p:nvPr/>
        </p:nvSpPr>
        <p:spPr bwMode="auto">
          <a:xfrm>
            <a:off x="360854" y="3316495"/>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238" algn="l"/>
                <a:tab pos="1793875" algn="l"/>
                <a:tab pos="3149600" algn="l"/>
                <a:tab pos="56483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always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talks big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don’t like him.</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6483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吹牛</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大声说话</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重要讲话</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6483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 is twenty years old now. He may have about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teeth </a:t>
            </a:r>
          </a:p>
          <a:p>
            <a:pPr eaLnBrk="1" hangingPunct="0">
              <a:spcAft>
                <a:spcPts val="0"/>
              </a:spcAft>
              <a:tabLst>
                <a:tab pos="630238" algn="l"/>
                <a:tab pos="1793875" algn="l"/>
                <a:tab pos="3149600" algn="l"/>
                <a:tab pos="56483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his mouth.</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238" algn="l"/>
                <a:tab pos="1793875" algn="l"/>
                <a:tab pos="3149600" algn="l"/>
                <a:tab pos="56483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18</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B. 28</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		C. 38</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1001638" y="342377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0049" y="470789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61271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回答下列问题。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is your mother’s brother’s mother’s husband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letter is a question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2078100"/>
            <a:ext cx="3818674" cy="523220"/>
          </a:xfrm>
          <a:prstGeom prst="rect">
            <a:avLst/>
          </a:prstGeom>
        </p:spPr>
        <p:txBody>
          <a:bodyPr wrap="none">
            <a:spAutoFit/>
          </a:bodyPr>
          <a:lstStyle/>
          <a:p>
            <a:r>
              <a:rPr lang="en-US" altLang="zh-CN" dirty="0"/>
              <a:t>Grandpa/Grandfather</a:t>
            </a:r>
            <a:r>
              <a:rPr lang="en-US" altLang="zh-CN" dirty="0">
                <a:latin typeface="宋体" panose="02010600030101010101" pitchFamily="2" charset="-122"/>
                <a:cs typeface="Times New Roman" panose="02020603050405020304" pitchFamily="18" charset="0"/>
              </a:rPr>
              <a:t>.</a:t>
            </a:r>
            <a:endParaRPr lang="zh-CN" altLang="en-US" dirty="0"/>
          </a:p>
        </p:txBody>
      </p:sp>
      <p:sp>
        <p:nvSpPr>
          <p:cNvPr id="4" name="矩形 3"/>
          <p:cNvSpPr/>
          <p:nvPr/>
        </p:nvSpPr>
        <p:spPr>
          <a:xfrm>
            <a:off x="498159" y="3410080"/>
            <a:ext cx="625492" cy="523220"/>
          </a:xfrm>
          <a:prstGeom prst="rect">
            <a:avLst/>
          </a:prstGeom>
        </p:spPr>
        <p:txBody>
          <a:bodyPr wrap="none">
            <a:spAutoFit/>
          </a:bodyPr>
          <a:lstStyle/>
          <a:p>
            <a:r>
              <a:rPr lang="en-US" altLang="zh-CN" dirty="0"/>
              <a:t>Y</a:t>
            </a:r>
            <a:r>
              <a:rPr lang="en-US" altLang="zh-CN" dirty="0">
                <a:latin typeface="宋体" panose="02010600030101010101" pitchFamily="2" charset="-122"/>
                <a:cs typeface="Times New Roman" panose="02020603050405020304" pitchFamily="18" charset="0"/>
              </a:rPr>
              <a:t>.</a:t>
            </a:r>
            <a:endParaRPr lang="zh-CN" altLang="en-US" dirty="0"/>
          </a:p>
        </p:txBody>
      </p:sp>
      <p:sp>
        <p:nvSpPr>
          <p:cNvPr id="5" name="内容占位符 1"/>
          <p:cNvSpPr txBox="1">
            <a:spLocks/>
          </p:cNvSpPr>
          <p:nvPr/>
        </p:nvSpPr>
        <p:spPr bwMode="auto">
          <a:xfrm>
            <a:off x="360854" y="392443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a lovely animal living in Sichuan that eats bamboo</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竹子</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zh-CN"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stars are there on the Chinese national flag</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zh-CN"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74226" y="4610006"/>
            <a:ext cx="2013693" cy="523220"/>
          </a:xfrm>
          <a:prstGeom prst="rect">
            <a:avLst/>
          </a:prstGeom>
        </p:spPr>
        <p:txBody>
          <a:bodyPr wrap="none">
            <a:spAutoFit/>
          </a:bodyPr>
          <a:lstStyle/>
          <a:p>
            <a:r>
              <a:rPr lang="en-US" altLang="zh-CN" dirty="0"/>
              <a:t>The panda</a:t>
            </a:r>
            <a:r>
              <a:rPr lang="en-US" altLang="zh-CN" dirty="0">
                <a:latin typeface="宋体" panose="02010600030101010101" pitchFamily="2" charset="-122"/>
                <a:cs typeface="Times New Roman" panose="02020603050405020304" pitchFamily="18" charset="0"/>
              </a:rPr>
              <a:t>.</a:t>
            </a:r>
            <a:endParaRPr lang="zh-CN" altLang="en-US" dirty="0"/>
          </a:p>
        </p:txBody>
      </p:sp>
      <p:sp>
        <p:nvSpPr>
          <p:cNvPr id="7" name="矩形 6"/>
          <p:cNvSpPr/>
          <p:nvPr/>
        </p:nvSpPr>
        <p:spPr>
          <a:xfrm>
            <a:off x="429541" y="5958994"/>
            <a:ext cx="1301959" cy="523220"/>
          </a:xfrm>
          <a:prstGeom prst="rect">
            <a:avLst/>
          </a:prstGeom>
        </p:spPr>
        <p:txBody>
          <a:bodyPr wrap="none">
            <a:spAutoFit/>
          </a:bodyPr>
          <a:lstStyle/>
          <a:p>
            <a:r>
              <a:rPr lang="en-US" altLang="zh-CN" dirty="0"/>
              <a:t>Five/5</a:t>
            </a:r>
            <a:r>
              <a:rPr lang="en-US" altLang="zh-CN" dirty="0">
                <a:latin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250697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dist" hangingPunct="0">
              <a:spcAft>
                <a:spcPts val="0"/>
              </a:spcAft>
              <a:tabLst>
                <a:tab pos="630555" algn="l"/>
                <a:tab pos="3150870" algn="l"/>
                <a:tab pos="6391275" algn="l"/>
              </a:tabLst>
            </a:pP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musical instrument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乐器</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Lang Lang perform</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演奏</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bones</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骨头</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we have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holiday comes on Oct.31st and people play trick or treat that 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8106" y="2086726"/>
            <a:ext cx="1912703" cy="523220"/>
          </a:xfrm>
          <a:prstGeom prst="rect">
            <a:avLst/>
          </a:prstGeom>
        </p:spPr>
        <p:txBody>
          <a:bodyPr wrap="none">
            <a:spAutoFit/>
          </a:bodyPr>
          <a:lstStyle/>
          <a:p>
            <a:r>
              <a:rPr lang="en-US" altLang="zh-CN" dirty="0"/>
              <a:t>The piano</a:t>
            </a:r>
            <a:r>
              <a:rPr lang="en-US" altLang="zh-CN" dirty="0">
                <a:latin typeface="宋体" panose="02010600030101010101" pitchFamily="2" charset="-122"/>
                <a:cs typeface="Times New Roman" panose="02020603050405020304" pitchFamily="18" charset="0"/>
              </a:rPr>
              <a:t>.</a:t>
            </a:r>
            <a:endParaRPr lang="zh-CN" altLang="en-US" dirty="0"/>
          </a:p>
        </p:txBody>
      </p:sp>
      <p:sp>
        <p:nvSpPr>
          <p:cNvPr id="4" name="矩形 3"/>
          <p:cNvSpPr/>
          <p:nvPr/>
        </p:nvSpPr>
        <p:spPr>
          <a:xfrm>
            <a:off x="378106" y="3384201"/>
            <a:ext cx="4235968" cy="523220"/>
          </a:xfrm>
          <a:prstGeom prst="rect">
            <a:avLst/>
          </a:prstGeom>
        </p:spPr>
        <p:txBody>
          <a:bodyPr wrap="none">
            <a:spAutoFit/>
          </a:bodyPr>
          <a:lstStyle/>
          <a:p>
            <a:r>
              <a:rPr lang="en-US" altLang="zh-CN" dirty="0"/>
              <a:t>206/Two hundred and six</a:t>
            </a:r>
            <a:r>
              <a:rPr lang="en-US" altLang="zh-CN" dirty="0">
                <a:latin typeface="宋体" panose="02010600030101010101" pitchFamily="2" charset="-122"/>
                <a:cs typeface="Times New Roman" panose="02020603050405020304" pitchFamily="18" charset="0"/>
              </a:rPr>
              <a:t>.</a:t>
            </a:r>
            <a:endParaRPr lang="zh-CN" altLang="en-US" dirty="0"/>
          </a:p>
        </p:txBody>
      </p:sp>
      <p:sp>
        <p:nvSpPr>
          <p:cNvPr id="5" name="矩形 4"/>
          <p:cNvSpPr/>
          <p:nvPr/>
        </p:nvSpPr>
        <p:spPr>
          <a:xfrm>
            <a:off x="478582" y="4698928"/>
            <a:ext cx="1980029" cy="523220"/>
          </a:xfrm>
          <a:prstGeom prst="rect">
            <a:avLst/>
          </a:prstGeom>
        </p:spPr>
        <p:txBody>
          <a:bodyPr wrap="none">
            <a:spAutoFit/>
          </a:bodyPr>
          <a:lstStyle/>
          <a:p>
            <a:r>
              <a:rPr lang="en-US" altLang="zh-CN" dirty="0"/>
              <a:t>Halloween</a:t>
            </a:r>
            <a:r>
              <a:rPr lang="en-US" altLang="zh-CN" dirty="0">
                <a:latin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73116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 is eight years old. Her father is four times as old as her. Her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grandfather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twice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两倍</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old as her father. How old is her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grandfather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383213" algn="l"/>
                <a:tab pos="63658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sixty-four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forty-eight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ninety-six</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372510"/>
            <a:ext cx="11089232" cy="2677656"/>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该题要理解</a:t>
            </a:r>
            <a:r>
              <a:rPr lang="en-US" altLang="zh-CN" dirty="0">
                <a:cs typeface="Times New Roman" panose="02020603050405020304" pitchFamily="18" charset="0"/>
              </a:rPr>
              <a:t>“Her father is four times as old as her</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她爸爸的年龄是她的四倍</a:t>
            </a:r>
            <a:r>
              <a:rPr lang="zh-CN" altLang="zh-CN" dirty="0">
                <a:cs typeface="宋体" panose="02010600030101010101" pitchFamily="2" charset="-122"/>
              </a:rPr>
              <a:t>）</a:t>
            </a:r>
            <a:r>
              <a:rPr lang="en-US" altLang="zh-CN" dirty="0">
                <a:ea typeface="楷体" panose="02010609060101010101" pitchFamily="49" charset="-122"/>
                <a:cs typeface="Times New Roman" panose="02020603050405020304" pitchFamily="18" charset="0"/>
              </a:rPr>
              <a:t>”</a:t>
            </a:r>
            <a:r>
              <a:rPr lang="zh-CN" altLang="zh-CN" dirty="0">
                <a:cs typeface="Times New Roman" panose="02020603050405020304" pitchFamily="18" charset="0"/>
              </a:rPr>
              <a:t>，故爸爸年龄为</a:t>
            </a:r>
            <a:r>
              <a:rPr lang="en-US" altLang="zh-CN" dirty="0">
                <a:cs typeface="Times New Roman" panose="02020603050405020304" pitchFamily="18" charset="0"/>
              </a:rPr>
              <a:t>32</a:t>
            </a:r>
            <a:r>
              <a:rPr lang="zh-CN" altLang="zh-CN" dirty="0">
                <a:cs typeface="Times New Roman" panose="02020603050405020304" pitchFamily="18" charset="0"/>
              </a:rPr>
              <a:t>。根据</a:t>
            </a:r>
            <a:r>
              <a:rPr lang="en-US" altLang="zh-CN" dirty="0">
                <a:cs typeface="Times New Roman" panose="02020603050405020304" pitchFamily="18" charset="0"/>
              </a:rPr>
              <a:t>“Her grandfather is twice as old as her father</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她爷爷的年龄是她爸爸的两倍</a:t>
            </a:r>
            <a:r>
              <a:rPr lang="zh-CN" altLang="zh-CN" dirty="0">
                <a:cs typeface="宋体" panose="02010600030101010101" pitchFamily="2" charset="-122"/>
              </a:rPr>
              <a:t>）</a:t>
            </a:r>
            <a:r>
              <a:rPr lang="en-US" altLang="zh-CN" dirty="0">
                <a:cs typeface="Times New Roman" panose="02020603050405020304" pitchFamily="18" charset="0"/>
              </a:rPr>
              <a:t>”</a:t>
            </a:r>
            <a:r>
              <a:rPr lang="zh-CN" altLang="zh-CN" dirty="0">
                <a:cs typeface="Times New Roman" panose="02020603050405020304" pitchFamily="18" charset="0"/>
              </a:rPr>
              <a:t>可知，爷爷年龄为</a:t>
            </a:r>
            <a:r>
              <a:rPr lang="en-US" altLang="zh-CN" dirty="0">
                <a:cs typeface="Times New Roman" panose="02020603050405020304" pitchFamily="18" charset="0"/>
              </a:rPr>
              <a:t>64</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02004"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3686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Lucy goes out for a walk from her home. She walks 4 km east, 3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south and 4 km west. How far is she from her home 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5383213" algn="l"/>
                <a:tab pos="63658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11 km.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 km.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 km.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645538"/>
            <a:ext cx="11296112" cy="1949508"/>
          </a:xfrm>
          <a:prstGeom prst="rect">
            <a:avLst/>
          </a:prstGeom>
        </p:spPr>
        <p:txBody>
          <a:bodyPr wrap="square">
            <a:spAutoFit/>
          </a:bodyPr>
          <a:lstStyle/>
          <a:p>
            <a:pPr algn="just" eaLnBrk="1">
              <a:lnSpc>
                <a:spcPct val="150000"/>
              </a:lnSpc>
              <a:spcAft>
                <a:spcPts val="0"/>
              </a:spcAft>
            </a:pPr>
            <a:r>
              <a:rPr lang="zh-CN" altLang="zh-CN" dirty="0">
                <a:cs typeface="Times New Roman" panose="02020603050405020304" pitchFamily="18" charset="0"/>
              </a:rPr>
              <a:t>题中</a:t>
            </a:r>
            <a:r>
              <a:rPr lang="en-US" altLang="zh-CN" dirty="0">
                <a:cs typeface="Times New Roman" panose="02020603050405020304" pitchFamily="18" charset="0"/>
              </a:rPr>
              <a:t>“She walks 4 km east, 3 km south and 4 km west”</a:t>
            </a:r>
            <a:r>
              <a:rPr lang="zh-CN" altLang="zh-CN" dirty="0">
                <a:cs typeface="Times New Roman" panose="02020603050405020304" pitchFamily="18" charset="0"/>
              </a:rPr>
              <a:t>意为</a:t>
            </a:r>
            <a:r>
              <a:rPr lang="en-US" altLang="zh-CN" dirty="0">
                <a:cs typeface="Times New Roman" panose="02020603050405020304" pitchFamily="18" charset="0"/>
              </a:rPr>
              <a:t>“</a:t>
            </a:r>
            <a:r>
              <a:rPr lang="zh-CN" altLang="zh-CN" dirty="0">
                <a:cs typeface="Times New Roman" panose="02020603050405020304" pitchFamily="18" charset="0"/>
              </a:rPr>
              <a:t>她向东走了</a:t>
            </a:r>
            <a:r>
              <a:rPr lang="en-US" altLang="zh-CN" dirty="0">
                <a:cs typeface="Times New Roman" panose="02020603050405020304" pitchFamily="18" charset="0"/>
              </a:rPr>
              <a:t>4</a:t>
            </a:r>
            <a:r>
              <a:rPr lang="zh-CN" altLang="zh-CN" dirty="0">
                <a:cs typeface="Times New Roman" panose="02020603050405020304" pitchFamily="18" charset="0"/>
              </a:rPr>
              <a:t>公里，向南走了</a:t>
            </a:r>
            <a:r>
              <a:rPr lang="en-US" altLang="zh-CN" dirty="0">
                <a:cs typeface="Times New Roman" panose="02020603050405020304" pitchFamily="18" charset="0"/>
              </a:rPr>
              <a:t>3</a:t>
            </a:r>
            <a:r>
              <a:rPr lang="zh-CN" altLang="zh-CN" dirty="0">
                <a:cs typeface="Times New Roman" panose="02020603050405020304" pitchFamily="18" charset="0"/>
              </a:rPr>
              <a:t>公里，向西走了</a:t>
            </a:r>
            <a:r>
              <a:rPr lang="en-US" altLang="zh-CN" dirty="0">
                <a:cs typeface="Times New Roman" panose="02020603050405020304" pitchFamily="18" charset="0"/>
              </a:rPr>
              <a:t>4</a:t>
            </a:r>
            <a:r>
              <a:rPr lang="zh-CN" altLang="zh-CN" dirty="0">
                <a:cs typeface="Times New Roman" panose="02020603050405020304" pitchFamily="18" charset="0"/>
              </a:rPr>
              <a:t>公里</a:t>
            </a:r>
            <a:r>
              <a:rPr lang="en-US" altLang="zh-CN" dirty="0">
                <a:cs typeface="Times New Roman" panose="02020603050405020304" pitchFamily="18" charset="0"/>
              </a:rPr>
              <a:t>”</a:t>
            </a:r>
            <a:r>
              <a:rPr lang="zh-CN" altLang="zh-CN" dirty="0">
                <a:cs typeface="Times New Roman" panose="02020603050405020304" pitchFamily="18" charset="0"/>
              </a:rPr>
              <a:t>，画图可知，她离她家有</a:t>
            </a:r>
            <a:r>
              <a:rPr lang="en-US" altLang="zh-CN" dirty="0">
                <a:cs typeface="Times New Roman" panose="02020603050405020304" pitchFamily="18" charset="0"/>
              </a:rPr>
              <a:t>3</a:t>
            </a:r>
            <a:r>
              <a:rPr lang="zh-CN" altLang="zh-CN" dirty="0">
                <a:cs typeface="Times New Roman" panose="02020603050405020304" pitchFamily="18" charset="0"/>
              </a:rPr>
              <a:t>公里，故选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8134" y="85396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2980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238" algn="l"/>
                <a:tab pos="1700213"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four balls on the table. The blue ball is next to the red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ball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not next to the yellow ball. The green ball is not next to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yellow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ball or the red ball. What ball is next to the green ball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red ball.	B. The blue ball.</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00213" algn="l"/>
                <a:tab pos="3149600" algn="l"/>
                <a:tab pos="6391275" algn="l"/>
              </a:tabLst>
            </a:pP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red and the blue ball.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3917955"/>
            <a:ext cx="11224104"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题意为</a:t>
            </a:r>
            <a:r>
              <a:rPr lang="en-US" altLang="zh-CN" dirty="0">
                <a:cs typeface="Times New Roman" panose="02020603050405020304" pitchFamily="18" charset="0"/>
              </a:rPr>
              <a:t>“</a:t>
            </a:r>
            <a:r>
              <a:rPr lang="zh-CN" altLang="zh-CN" dirty="0">
                <a:cs typeface="Times New Roman" panose="02020603050405020304" pitchFamily="18" charset="0"/>
              </a:rPr>
              <a:t>桌上有四个球，蓝球在红球旁边但不在黄球旁边，绿球既不在黄球旁边，也不在红球旁边，那么什么球在绿球旁边</a:t>
            </a:r>
            <a:r>
              <a:rPr lang="en-US" altLang="zh-CN" dirty="0">
                <a:cs typeface="Times New Roman" panose="02020603050405020304" pitchFamily="18" charset="0"/>
              </a:rPr>
              <a:t>”</a:t>
            </a:r>
            <a:r>
              <a:rPr lang="zh-CN" altLang="zh-CN" dirty="0">
                <a:cs typeface="Times New Roman" panose="02020603050405020304" pitchFamily="18" charset="0"/>
              </a:rPr>
              <a:t>，理解题意后可知答案为</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39508" y="85396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7874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5436"/>
            <a:ext cx="11485848" cy="203132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算一算。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can you make 6 out of three 7s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207208" y="1019658"/>
            <a:ext cx="3024336" cy="576140"/>
          </a:xfrm>
          <a:prstGeom prst="rect">
            <a:avLst/>
          </a:prstGeom>
        </p:spPr>
      </p:pic>
      <p:sp>
        <p:nvSpPr>
          <p:cNvPr id="4" name="矩形 3"/>
          <p:cNvSpPr/>
          <p:nvPr/>
        </p:nvSpPr>
        <p:spPr>
          <a:xfrm>
            <a:off x="732110" y="2445946"/>
            <a:ext cx="545342" cy="523220"/>
          </a:xfrm>
          <a:prstGeom prst="rect">
            <a:avLst/>
          </a:prstGeom>
        </p:spPr>
        <p:txBody>
          <a:bodyPr wrap="none">
            <a:spAutoFit/>
          </a:bodyPr>
          <a:lstStyle/>
          <a:p>
            <a:r>
              <a:rPr lang="zh-CN" altLang="zh-CN" dirty="0">
                <a:cs typeface="Times New Roman" panose="02020603050405020304" pitchFamily="18" charset="0"/>
              </a:rPr>
              <a:t>－</a:t>
            </a:r>
            <a:endParaRPr lang="zh-CN" altLang="en-US" dirty="0"/>
          </a:p>
        </p:txBody>
      </p:sp>
      <p:sp>
        <p:nvSpPr>
          <p:cNvPr id="6" name="矩形 5"/>
          <p:cNvSpPr/>
          <p:nvPr/>
        </p:nvSpPr>
        <p:spPr>
          <a:xfrm>
            <a:off x="1659658" y="2401724"/>
            <a:ext cx="545342" cy="523220"/>
          </a:xfrm>
          <a:prstGeom prst="rect">
            <a:avLst/>
          </a:prstGeom>
        </p:spPr>
        <p:txBody>
          <a:bodyPr wrap="none">
            <a:spAutoFit/>
          </a:bodyPr>
          <a:lstStyle/>
          <a:p>
            <a:r>
              <a:rPr lang="en-US" altLang="zh-CN" dirty="0">
                <a:latin typeface="宋体" panose="02010600030101010101" pitchFamily="2" charset="-122"/>
                <a:cs typeface="Times New Roman" panose="02020603050405020304" pitchFamily="18" charset="0"/>
              </a:rPr>
              <a:t>÷</a:t>
            </a:r>
            <a:endParaRPr lang="zh-CN" altLang="en-US" dirty="0"/>
          </a:p>
        </p:txBody>
      </p:sp>
      <p:sp>
        <p:nvSpPr>
          <p:cNvPr id="7" name="内容占位符 1"/>
          <p:cNvSpPr txBox="1">
            <a:spLocks/>
          </p:cNvSpPr>
          <p:nvPr/>
        </p:nvSpPr>
        <p:spPr bwMode="auto">
          <a:xfrm>
            <a:off x="360854" y="2971074"/>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 and Bill have five sweets together. Bill and Clare have four sweets together. Clare and Ann have three sweets together. So Ann has____________</a:t>
            </a:r>
          </a:p>
          <a:p>
            <a:pPr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sweet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 has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.Clare has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 Bill and Clare have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sweets together.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479582" y="3744504"/>
            <a:ext cx="1023037" cy="523220"/>
          </a:xfrm>
          <a:prstGeom prst="rect">
            <a:avLst/>
          </a:prstGeom>
        </p:spPr>
        <p:txBody>
          <a:bodyPr wrap="none">
            <a:spAutoFit/>
          </a:bodyPr>
          <a:lstStyle/>
          <a:p>
            <a:r>
              <a:rPr lang="en-US" altLang="zh-CN" dirty="0"/>
              <a:t>two/2</a:t>
            </a:r>
            <a:endParaRPr lang="zh-CN" altLang="en-US" dirty="0"/>
          </a:p>
        </p:txBody>
      </p:sp>
      <p:sp>
        <p:nvSpPr>
          <p:cNvPr id="9" name="矩形 8"/>
          <p:cNvSpPr/>
          <p:nvPr/>
        </p:nvSpPr>
        <p:spPr>
          <a:xfrm>
            <a:off x="4260502" y="4357810"/>
            <a:ext cx="1253805" cy="523220"/>
          </a:xfrm>
          <a:prstGeom prst="rect">
            <a:avLst/>
          </a:prstGeom>
        </p:spPr>
        <p:txBody>
          <a:bodyPr wrap="none">
            <a:spAutoFit/>
          </a:bodyPr>
          <a:lstStyle/>
          <a:p>
            <a:r>
              <a:rPr lang="en-US" altLang="zh-CN" dirty="0"/>
              <a:t>three/3</a:t>
            </a:r>
            <a:endParaRPr lang="zh-CN" altLang="en-US" dirty="0"/>
          </a:p>
        </p:txBody>
      </p:sp>
      <p:sp>
        <p:nvSpPr>
          <p:cNvPr id="10" name="矩形 9"/>
          <p:cNvSpPr/>
          <p:nvPr/>
        </p:nvSpPr>
        <p:spPr>
          <a:xfrm>
            <a:off x="9551590" y="4340558"/>
            <a:ext cx="1002197" cy="523220"/>
          </a:xfrm>
          <a:prstGeom prst="rect">
            <a:avLst/>
          </a:prstGeom>
        </p:spPr>
        <p:txBody>
          <a:bodyPr wrap="none">
            <a:spAutoFit/>
          </a:bodyPr>
          <a:lstStyle/>
          <a:p>
            <a:r>
              <a:rPr lang="en-US" altLang="zh-CN" dirty="0"/>
              <a:t>one/1</a:t>
            </a:r>
            <a:endParaRPr lang="zh-CN" altLang="en-US" dirty="0"/>
          </a:p>
        </p:txBody>
      </p:sp>
      <p:sp>
        <p:nvSpPr>
          <p:cNvPr id="11" name="矩形 10"/>
          <p:cNvSpPr/>
          <p:nvPr/>
        </p:nvSpPr>
        <p:spPr>
          <a:xfrm>
            <a:off x="5221805" y="5003270"/>
            <a:ext cx="881973" cy="523220"/>
          </a:xfrm>
          <a:prstGeom prst="rect">
            <a:avLst/>
          </a:prstGeom>
        </p:spPr>
        <p:txBody>
          <a:bodyPr wrap="none">
            <a:spAutoFit/>
          </a:bodyPr>
          <a:lstStyle/>
          <a:p>
            <a:r>
              <a:rPr lang="en-US" altLang="zh-CN" dirty="0"/>
              <a:t>six/6</a:t>
            </a:r>
            <a:endParaRPr lang="zh-CN" altLang="en-US" dirty="0"/>
          </a:p>
        </p:txBody>
      </p:sp>
    </p:spTree>
    <p:extLst>
      <p:ext uri="{BB962C8B-B14F-4D97-AF65-F5344CB8AC3E}">
        <p14:creationId xmlns:p14="http://schemas.microsoft.com/office/powerpoint/2010/main" val="237365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grandpa gives me 10 dollars to share with my sister and brother. He tells me to take 2 dollars more than my brother and 3 dollars more than my sister. So I keep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dollars.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26854" y="2137904"/>
            <a:ext cx="1021433" cy="523220"/>
          </a:xfrm>
          <a:prstGeom prst="rect">
            <a:avLst/>
          </a:prstGeom>
        </p:spPr>
        <p:txBody>
          <a:bodyPr wrap="none">
            <a:spAutoFit/>
          </a:bodyPr>
          <a:lstStyle/>
          <a:p>
            <a:r>
              <a:rPr lang="en-US" altLang="zh-CN" dirty="0"/>
              <a:t>five/5</a:t>
            </a:r>
            <a:endParaRPr lang="zh-CN" altLang="en-US" dirty="0"/>
          </a:p>
        </p:txBody>
      </p:sp>
    </p:spTree>
    <p:extLst>
      <p:ext uri="{BB962C8B-B14F-4D97-AF65-F5344CB8AC3E}">
        <p14:creationId xmlns:p14="http://schemas.microsoft.com/office/powerpoint/2010/main" val="82513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letters A, B, C and D stand for four different numbers. The numbers are all positive integers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正整数</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numbers are they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245032" y="2060848"/>
            <a:ext cx="2341880" cy="2399030"/>
          </a:xfrm>
          <a:prstGeom prst="rect">
            <a:avLst/>
          </a:prstGeom>
        </p:spPr>
      </p:pic>
      <p:sp>
        <p:nvSpPr>
          <p:cNvPr id="4" name="矩形 3"/>
          <p:cNvSpPr/>
          <p:nvPr/>
        </p:nvSpPr>
        <p:spPr>
          <a:xfrm>
            <a:off x="3811682" y="1992615"/>
            <a:ext cx="2592288" cy="2677656"/>
          </a:xfrm>
          <a:prstGeom prst="rect">
            <a:avLst/>
          </a:prstGeom>
        </p:spPr>
        <p:txBody>
          <a:bodyPr wrap="square">
            <a:spAutoFit/>
          </a:bodyPr>
          <a:lstStyle/>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A</a:t>
            </a:r>
            <a:r>
              <a:rPr lang="zh-CN" altLang="zh-CN" b="0" dirty="0" smtClean="0">
                <a:solidFill>
                  <a:srgbClr val="000000"/>
                </a:solidFill>
                <a:cs typeface="Times New Roman" panose="02020603050405020304" pitchFamily="18" charset="0"/>
              </a:rPr>
              <a:t>＝</a:t>
            </a:r>
            <a:r>
              <a:rPr lang="en-US" altLang="zh-CN" b="0" dirty="0" smtClean="0">
                <a:solidFill>
                  <a:srgbClr val="000000"/>
                </a:solidFill>
                <a:cs typeface="Times New Roman" panose="02020603050405020304" pitchFamily="18" charset="0"/>
              </a:rPr>
              <a:t>_______</a:t>
            </a:r>
            <a:r>
              <a:rPr lang="zh-CN" altLang="zh-CN" b="0" u="sng" dirty="0">
                <a:solidFill>
                  <a:srgbClr val="000000"/>
                </a:solidFill>
                <a:uFill>
                  <a:solidFill>
                    <a:srgbClr val="000000"/>
                  </a:solidFill>
                </a:uFill>
                <a:cs typeface="Times New Roman" panose="02020603050405020304" pitchFamily="18" charset="0"/>
              </a:rPr>
              <a:t>　　　</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B</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 </a:t>
            </a:r>
            <a:r>
              <a:rPr lang="zh-CN" altLang="zh-CN" b="0" u="sng" dirty="0">
                <a:solidFill>
                  <a:srgbClr val="000000"/>
                </a:solidFill>
                <a:uFill>
                  <a:solidFill>
                    <a:srgbClr val="000000"/>
                  </a:solidFill>
                </a:uFill>
                <a:cs typeface="Times New Roman" panose="02020603050405020304" pitchFamily="18" charset="0"/>
              </a:rPr>
              <a:t>　　　</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C</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 </a:t>
            </a:r>
            <a:r>
              <a:rPr lang="zh-CN" altLang="zh-CN" b="0" u="sng" dirty="0">
                <a:solidFill>
                  <a:srgbClr val="000000"/>
                </a:solidFill>
                <a:uFill>
                  <a:solidFill>
                    <a:srgbClr val="000000"/>
                  </a:solidFill>
                </a:uFill>
                <a:cs typeface="Times New Roman" panose="02020603050405020304" pitchFamily="18" charset="0"/>
              </a:rPr>
              <a:t>　　　</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D</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 </a:t>
            </a:r>
            <a:r>
              <a:rPr lang="zh-CN" altLang="zh-CN" b="0" u="sng" dirty="0">
                <a:solidFill>
                  <a:srgbClr val="000000"/>
                </a:solidFill>
                <a:uFill>
                  <a:solidFill>
                    <a:srgbClr val="000000"/>
                  </a:solidFill>
                </a:uFill>
                <a:cs typeface="Times New Roman" panose="02020603050405020304" pitchFamily="18" charset="0"/>
              </a:rPr>
              <a:t>　　　</a:t>
            </a:r>
            <a:r>
              <a:rPr lang="zh-CN" altLang="zh-CN" b="0" dirty="0">
                <a:solidFill>
                  <a:srgbClr val="000000"/>
                </a:solidFill>
                <a:cs typeface="Times New Roman" panose="02020603050405020304" pitchFamily="18" charset="0"/>
              </a:rPr>
              <a:t>　　</a:t>
            </a:r>
            <a:endParaRPr lang="zh-CN" altLang="zh-CN" sz="1200" b="0" dirty="0">
              <a:solidFill>
                <a:srgbClr val="000000"/>
              </a:solidFill>
              <a:cs typeface="Times New Roman" panose="02020603050405020304" pitchFamily="18" charset="0"/>
            </a:endParaRPr>
          </a:p>
        </p:txBody>
      </p:sp>
      <p:sp>
        <p:nvSpPr>
          <p:cNvPr id="5" name="矩形 4"/>
          <p:cNvSpPr/>
          <p:nvPr/>
        </p:nvSpPr>
        <p:spPr>
          <a:xfrm>
            <a:off x="6230676" y="2492896"/>
            <a:ext cx="1085554" cy="523220"/>
          </a:xfrm>
          <a:prstGeom prst="rect">
            <a:avLst/>
          </a:prstGeom>
        </p:spPr>
        <p:txBody>
          <a:bodyPr wrap="none">
            <a:spAutoFit/>
          </a:bodyPr>
          <a:lstStyle/>
          <a:p>
            <a:r>
              <a:rPr lang="zh-CN" altLang="zh-CN" b="0" dirty="0">
                <a:solidFill>
                  <a:srgbClr val="000000"/>
                </a:solidFill>
                <a:cs typeface="宋体" panose="02010600030101010101" pitchFamily="2" charset="-122"/>
              </a:rPr>
              <a:t>（</a:t>
            </a:r>
            <a:r>
              <a:rPr lang="en-US" altLang="zh-CN" b="0" dirty="0">
                <a:solidFill>
                  <a:srgbClr val="000000"/>
                </a:solidFill>
              </a:rPr>
              <a:t>2</a:t>
            </a:r>
            <a:r>
              <a:rPr lang="zh-CN" altLang="zh-CN" b="0" dirty="0">
                <a:solidFill>
                  <a:srgbClr val="000000"/>
                </a:solidFill>
                <a:cs typeface="宋体" panose="02010600030101010101" pitchFamily="2" charset="-122"/>
              </a:rPr>
              <a:t>）</a:t>
            </a:r>
            <a:endParaRPr lang="zh-CN" altLang="en-US" b="0" dirty="0"/>
          </a:p>
        </p:txBody>
      </p:sp>
      <p:pic>
        <p:nvPicPr>
          <p:cNvPr id="6" name="图片 5"/>
          <p:cNvPicPr/>
          <p:nvPr/>
        </p:nvPicPr>
        <p:blipFill>
          <a:blip r:embed="rId3"/>
          <a:stretch>
            <a:fillRect/>
          </a:stretch>
        </p:blipFill>
        <p:spPr>
          <a:xfrm>
            <a:off x="7166780" y="2276872"/>
            <a:ext cx="2196906" cy="1771084"/>
          </a:xfrm>
          <a:prstGeom prst="rect">
            <a:avLst/>
          </a:prstGeom>
        </p:spPr>
      </p:pic>
      <p:sp>
        <p:nvSpPr>
          <p:cNvPr id="7" name="矩形 6"/>
          <p:cNvSpPr/>
          <p:nvPr/>
        </p:nvSpPr>
        <p:spPr>
          <a:xfrm>
            <a:off x="9615052" y="1921535"/>
            <a:ext cx="2376264" cy="2677656"/>
          </a:xfrm>
          <a:prstGeom prst="rect">
            <a:avLst/>
          </a:prstGeom>
        </p:spPr>
        <p:txBody>
          <a:bodyPr wrap="square">
            <a:spAutoFit/>
          </a:bodyPr>
          <a:lstStyle/>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A</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B</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C</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a:t>
            </a:r>
            <a:endParaRPr lang="zh-CN" altLang="zh-CN" sz="1200" b="0" dirty="0">
              <a:solidFill>
                <a:srgbClr val="000000"/>
              </a:solidFill>
              <a:cs typeface="Times New Roman" panose="02020603050405020304" pitchFamily="18" charset="0"/>
            </a:endParaRPr>
          </a:p>
          <a:p>
            <a:pPr algn="just">
              <a:lnSpc>
                <a:spcPct val="150000"/>
              </a:lnSpc>
              <a:spcAft>
                <a:spcPts val="0"/>
              </a:spcAft>
              <a:tabLst>
                <a:tab pos="630555" algn="l"/>
                <a:tab pos="3150870" algn="l"/>
                <a:tab pos="6391275" algn="l"/>
              </a:tabLst>
            </a:pPr>
            <a:r>
              <a:rPr lang="en-US" altLang="zh-CN" b="0" dirty="0">
                <a:solidFill>
                  <a:srgbClr val="000000"/>
                </a:solidFill>
                <a:cs typeface="Times New Roman" panose="02020603050405020304" pitchFamily="18" charset="0"/>
              </a:rPr>
              <a:t>D</a:t>
            </a:r>
            <a:r>
              <a:rPr lang="zh-CN" altLang="zh-CN" b="0" dirty="0" smtClean="0">
                <a:solidFill>
                  <a:srgbClr val="000000"/>
                </a:solidFill>
                <a:cs typeface="Times New Roman" panose="02020603050405020304" pitchFamily="18" charset="0"/>
              </a:rPr>
              <a:t>＝</a:t>
            </a:r>
            <a:r>
              <a:rPr lang="en-US" altLang="zh-CN" b="0" dirty="0">
                <a:solidFill>
                  <a:srgbClr val="000000"/>
                </a:solidFill>
                <a:cs typeface="Times New Roman" panose="02020603050405020304" pitchFamily="18" charset="0"/>
              </a:rPr>
              <a:t> _______</a:t>
            </a:r>
            <a:endParaRPr lang="zh-CN" altLang="zh-CN" sz="1200" b="0" dirty="0">
              <a:solidFill>
                <a:srgbClr val="000000"/>
              </a:solidFill>
              <a:cs typeface="Times New Roman" panose="02020603050405020304" pitchFamily="18" charset="0"/>
            </a:endParaRPr>
          </a:p>
        </p:txBody>
      </p:sp>
      <p:sp>
        <p:nvSpPr>
          <p:cNvPr id="8" name="矩形 7"/>
          <p:cNvSpPr/>
          <p:nvPr/>
        </p:nvSpPr>
        <p:spPr>
          <a:xfrm>
            <a:off x="4925725" y="2132856"/>
            <a:ext cx="364202" cy="523220"/>
          </a:xfrm>
          <a:prstGeom prst="rect">
            <a:avLst/>
          </a:prstGeom>
        </p:spPr>
        <p:txBody>
          <a:bodyPr wrap="none">
            <a:spAutoFit/>
          </a:bodyPr>
          <a:lstStyle/>
          <a:p>
            <a:r>
              <a:rPr lang="en-US" altLang="zh-CN" dirty="0"/>
              <a:t>1</a:t>
            </a:r>
            <a:endParaRPr lang="zh-CN" altLang="en-US" dirty="0"/>
          </a:p>
        </p:txBody>
      </p:sp>
      <p:sp>
        <p:nvSpPr>
          <p:cNvPr id="9" name="矩形 8"/>
          <p:cNvSpPr/>
          <p:nvPr/>
        </p:nvSpPr>
        <p:spPr>
          <a:xfrm>
            <a:off x="4943078" y="2761764"/>
            <a:ext cx="364202" cy="523220"/>
          </a:xfrm>
          <a:prstGeom prst="rect">
            <a:avLst/>
          </a:prstGeom>
        </p:spPr>
        <p:txBody>
          <a:bodyPr wrap="none">
            <a:spAutoFit/>
          </a:bodyPr>
          <a:lstStyle/>
          <a:p>
            <a:r>
              <a:rPr lang="en-US" altLang="zh-CN" dirty="0"/>
              <a:t>4</a:t>
            </a:r>
            <a:endParaRPr lang="zh-CN" altLang="en-US" dirty="0"/>
          </a:p>
        </p:txBody>
      </p:sp>
      <p:sp>
        <p:nvSpPr>
          <p:cNvPr id="10" name="矩形 9"/>
          <p:cNvSpPr/>
          <p:nvPr/>
        </p:nvSpPr>
        <p:spPr>
          <a:xfrm>
            <a:off x="4954009" y="3379351"/>
            <a:ext cx="364202" cy="523220"/>
          </a:xfrm>
          <a:prstGeom prst="rect">
            <a:avLst/>
          </a:prstGeom>
        </p:spPr>
        <p:txBody>
          <a:bodyPr wrap="none">
            <a:spAutoFit/>
          </a:bodyPr>
          <a:lstStyle/>
          <a:p>
            <a:r>
              <a:rPr lang="en-US" altLang="zh-CN" dirty="0"/>
              <a:t>6</a:t>
            </a:r>
            <a:endParaRPr lang="zh-CN" altLang="en-US" dirty="0"/>
          </a:p>
        </p:txBody>
      </p:sp>
      <p:sp>
        <p:nvSpPr>
          <p:cNvPr id="11" name="矩形 10"/>
          <p:cNvSpPr/>
          <p:nvPr/>
        </p:nvSpPr>
        <p:spPr>
          <a:xfrm>
            <a:off x="4959454" y="4027223"/>
            <a:ext cx="364202" cy="523220"/>
          </a:xfrm>
          <a:prstGeom prst="rect">
            <a:avLst/>
          </a:prstGeom>
        </p:spPr>
        <p:txBody>
          <a:bodyPr wrap="none">
            <a:spAutoFit/>
          </a:bodyPr>
          <a:lstStyle/>
          <a:p>
            <a:r>
              <a:rPr lang="en-US" altLang="zh-CN" dirty="0" smtClean="0"/>
              <a:t>5</a:t>
            </a:r>
            <a:endParaRPr lang="zh-CN" altLang="en-US" dirty="0"/>
          </a:p>
        </p:txBody>
      </p:sp>
      <p:sp>
        <p:nvSpPr>
          <p:cNvPr id="12" name="矩形 11"/>
          <p:cNvSpPr/>
          <p:nvPr/>
        </p:nvSpPr>
        <p:spPr>
          <a:xfrm>
            <a:off x="10803184" y="2065994"/>
            <a:ext cx="364202" cy="523220"/>
          </a:xfrm>
          <a:prstGeom prst="rect">
            <a:avLst/>
          </a:prstGeom>
        </p:spPr>
        <p:txBody>
          <a:bodyPr wrap="none">
            <a:spAutoFit/>
          </a:bodyPr>
          <a:lstStyle/>
          <a:p>
            <a:r>
              <a:rPr lang="en-US" altLang="zh-CN" dirty="0"/>
              <a:t>3</a:t>
            </a:r>
            <a:endParaRPr lang="zh-CN" altLang="en-US" dirty="0"/>
          </a:p>
        </p:txBody>
      </p:sp>
      <p:sp>
        <p:nvSpPr>
          <p:cNvPr id="13" name="矩形 12"/>
          <p:cNvSpPr/>
          <p:nvPr/>
        </p:nvSpPr>
        <p:spPr>
          <a:xfrm>
            <a:off x="10803184" y="2706519"/>
            <a:ext cx="364202" cy="523220"/>
          </a:xfrm>
          <a:prstGeom prst="rect">
            <a:avLst/>
          </a:prstGeom>
        </p:spPr>
        <p:txBody>
          <a:bodyPr wrap="none">
            <a:spAutoFit/>
          </a:bodyPr>
          <a:lstStyle/>
          <a:p>
            <a:r>
              <a:rPr lang="en-US" altLang="zh-CN" dirty="0"/>
              <a:t>6</a:t>
            </a:r>
            <a:endParaRPr lang="zh-CN" altLang="en-US" dirty="0"/>
          </a:p>
        </p:txBody>
      </p:sp>
      <p:sp>
        <p:nvSpPr>
          <p:cNvPr id="14" name="矩形 13"/>
          <p:cNvSpPr/>
          <p:nvPr/>
        </p:nvSpPr>
        <p:spPr>
          <a:xfrm>
            <a:off x="10803184" y="3331443"/>
            <a:ext cx="364202" cy="523220"/>
          </a:xfrm>
          <a:prstGeom prst="rect">
            <a:avLst/>
          </a:prstGeom>
        </p:spPr>
        <p:txBody>
          <a:bodyPr wrap="none">
            <a:spAutoFit/>
          </a:bodyPr>
          <a:lstStyle/>
          <a:p>
            <a:r>
              <a:rPr lang="en-US" altLang="zh-CN" dirty="0"/>
              <a:t>4</a:t>
            </a:r>
            <a:endParaRPr lang="zh-CN" altLang="en-US" dirty="0"/>
          </a:p>
        </p:txBody>
      </p:sp>
      <p:sp>
        <p:nvSpPr>
          <p:cNvPr id="15" name="矩形 14"/>
          <p:cNvSpPr/>
          <p:nvPr/>
        </p:nvSpPr>
        <p:spPr>
          <a:xfrm>
            <a:off x="10803184" y="3988784"/>
            <a:ext cx="364202" cy="523220"/>
          </a:xfrm>
          <a:prstGeom prst="rect">
            <a:avLst/>
          </a:prstGeom>
        </p:spPr>
        <p:txBody>
          <a:bodyPr wrap="none">
            <a:spAutoFit/>
          </a:bodyPr>
          <a:lstStyle/>
          <a:p>
            <a:r>
              <a:rPr lang="en-US" altLang="zh-CN" dirty="0"/>
              <a:t>1</a:t>
            </a:r>
            <a:endParaRPr lang="zh-CN" altLang="en-US" dirty="0"/>
          </a:p>
        </p:txBody>
      </p:sp>
    </p:spTree>
    <p:extLst>
      <p:ext uri="{BB962C8B-B14F-4D97-AF65-F5344CB8AC3E}">
        <p14:creationId xmlns:p14="http://schemas.microsoft.com/office/powerpoint/2010/main" val="120764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08653"/>
          </a:xfrm>
        </p:spPr>
        <p:txBody>
          <a:bodyPr/>
          <a:lstStyle/>
          <a:p>
            <a:pPr algn="ctr" hangingPunct="0">
              <a:spcAft>
                <a:spcPts val="0"/>
              </a:spcAft>
              <a:tabLst>
                <a:tab pos="630555" algn="l"/>
                <a:tab pos="3150870" algn="l"/>
                <a:tab pos="6391275" algn="l"/>
              </a:tabLst>
            </a:pPr>
            <a:r>
              <a:rPr lang="zh-CN" altLang="zh-CN" dirty="0">
                <a:solidFill>
                  <a:srgbClr val="F36B64"/>
                </a:solidFill>
                <a:latin typeface="Times New Roman" panose="02020603050405020304" pitchFamily="18" charset="0"/>
                <a:ea typeface="黑体" panose="02010609060101010101" pitchFamily="49" charset="-122"/>
                <a:cs typeface="Times New Roman" panose="02020603050405020304" pitchFamily="18" charset="0"/>
              </a:rPr>
              <a:t>英数真题探究</a:t>
            </a:r>
            <a:r>
              <a:rPr lang="zh-CN" altLang="zh-CN" dirty="0">
                <a:solidFill>
                  <a:srgbClr val="F36B64"/>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F36B64"/>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读句子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one is different from the others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49784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w01a.jpg" descr="id:2147498304;FounderCES"/>
          <p:cNvPicPr/>
          <p:nvPr/>
        </p:nvPicPr>
        <p:blipFill>
          <a:blip r:embed="rId2"/>
          <a:stretch>
            <a:fillRect/>
          </a:stretch>
        </p:blipFill>
        <p:spPr>
          <a:xfrm>
            <a:off x="2782838" y="2902277"/>
            <a:ext cx="1143000" cy="1703705"/>
          </a:xfrm>
          <a:prstGeom prst="rect">
            <a:avLst/>
          </a:prstGeom>
        </p:spPr>
      </p:pic>
      <p:pic>
        <p:nvPicPr>
          <p:cNvPr id="4" name="qw01b.jpg" descr="id:2147498311;FounderCES"/>
          <p:cNvPicPr/>
          <p:nvPr/>
        </p:nvPicPr>
        <p:blipFill>
          <a:blip r:embed="rId3"/>
          <a:stretch>
            <a:fillRect/>
          </a:stretch>
        </p:blipFill>
        <p:spPr>
          <a:xfrm>
            <a:off x="4799062" y="2708920"/>
            <a:ext cx="1767205" cy="2090420"/>
          </a:xfrm>
          <a:prstGeom prst="rect">
            <a:avLst/>
          </a:prstGeom>
        </p:spPr>
      </p:pic>
      <p:pic>
        <p:nvPicPr>
          <p:cNvPr id="5" name="qw01c.jpg" descr="id:2147498318;FounderCES"/>
          <p:cNvPicPr/>
          <p:nvPr/>
        </p:nvPicPr>
        <p:blipFill>
          <a:blip r:embed="rId4"/>
          <a:stretch>
            <a:fillRect/>
          </a:stretch>
        </p:blipFill>
        <p:spPr>
          <a:xfrm>
            <a:off x="7405662" y="3040479"/>
            <a:ext cx="571500" cy="1536065"/>
          </a:xfrm>
          <a:prstGeom prst="rect">
            <a:avLst/>
          </a:prstGeom>
        </p:spPr>
      </p:pic>
      <p:pic>
        <p:nvPicPr>
          <p:cNvPr id="6" name="qw01d.jpg" descr="id:2147498325;FounderCES"/>
          <p:cNvPicPr/>
          <p:nvPr/>
        </p:nvPicPr>
        <p:blipFill>
          <a:blip r:embed="rId5"/>
          <a:stretch>
            <a:fillRect/>
          </a:stretch>
        </p:blipFill>
        <p:spPr>
          <a:xfrm>
            <a:off x="9479582" y="2879593"/>
            <a:ext cx="1252855" cy="1536065"/>
          </a:xfrm>
          <a:prstGeom prst="rect">
            <a:avLst/>
          </a:prstGeom>
        </p:spPr>
      </p:pic>
      <p:sp>
        <p:nvSpPr>
          <p:cNvPr id="7" name="矩形 6"/>
          <p:cNvSpPr/>
          <p:nvPr/>
        </p:nvSpPr>
        <p:spPr>
          <a:xfrm>
            <a:off x="910630" y="2132856"/>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180607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896</Words>
  <Application>Microsoft Office PowerPoint</Application>
  <PresentationFormat>自定义</PresentationFormat>
  <Paragraphs>213</Paragraphs>
  <Slides>27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337</cp:revision>
  <dcterms:created xsi:type="dcterms:W3CDTF">2020-11-06T05:24:00Z</dcterms:created>
  <dcterms:modified xsi:type="dcterms:W3CDTF">2025-05-27T01:20:27Z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